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5" r:id="rId4"/>
    <p:sldId id="258" r:id="rId5"/>
    <p:sldId id="259" r:id="rId6"/>
    <p:sldId id="260" r:id="rId7"/>
    <p:sldId id="261" r:id="rId8"/>
    <p:sldId id="288" r:id="rId9"/>
    <p:sldId id="262" r:id="rId10"/>
    <p:sldId id="263" r:id="rId11"/>
    <p:sldId id="286" r:id="rId12"/>
    <p:sldId id="287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11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99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28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59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29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0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460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66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0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08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48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8BBC1-8E4B-446C-99E4-E25058375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B: Breathing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01DDE-875A-4686-83D6-3B7C7636A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Mouth-to-mouth or mouth-to-nose</a:t>
            </a:r>
          </a:p>
          <a:p>
            <a:pPr lvl="0"/>
            <a:r>
              <a:rPr lang="en-US" dirty="0"/>
              <a:t>Pinch nostrils closed</a:t>
            </a:r>
          </a:p>
          <a:p>
            <a:pPr lvl="0"/>
            <a:r>
              <a:rPr lang="en-US" dirty="0"/>
              <a:t>Give </a:t>
            </a:r>
            <a:r>
              <a:rPr lang="en-US" b="1" dirty="0"/>
              <a:t>2 breaths</a:t>
            </a:r>
            <a:r>
              <a:rPr lang="en-US" dirty="0"/>
              <a:t>, each 1 second</a:t>
            </a:r>
          </a:p>
          <a:p>
            <a:pPr lvl="0"/>
            <a:r>
              <a:rPr lang="en-US" dirty="0"/>
              <a:t>Watch for </a:t>
            </a:r>
            <a:r>
              <a:rPr lang="en-US" b="1" dirty="0"/>
              <a:t>chest rise</a:t>
            </a:r>
            <a:endParaRPr lang="en-US" dirty="0"/>
          </a:p>
          <a:p>
            <a:pPr lvl="0"/>
            <a:r>
              <a:rPr lang="en-US" dirty="0"/>
              <a:t>If no rise → re-adjust airway → try again</a:t>
            </a:r>
          </a:p>
          <a:p>
            <a:endParaRPr lang="en-US" dirty="0"/>
          </a:p>
        </p:txBody>
      </p:sp>
      <p:pic>
        <p:nvPicPr>
          <p:cNvPr id="4" name="Image 250" descr="Image result for CPR">
            <a:extLst>
              <a:ext uri="{FF2B5EF4-FFF2-40B4-BE49-F238E27FC236}">
                <a16:creationId xmlns:a16="http://schemas.microsoft.com/office/drawing/2014/main" id="{880F8B81-624B-4EF1-9CCE-A5285196C6E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70" y="2673985"/>
            <a:ext cx="2818130" cy="215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95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B2984-DC1C-4C3F-90DD-010EC3D89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3" y="199609"/>
            <a:ext cx="7523863" cy="686656"/>
          </a:xfrm>
        </p:spPr>
        <p:txBody>
          <a:bodyPr/>
          <a:lstStyle/>
          <a:p>
            <a:r>
              <a:rPr lang="en-US" b="1" dirty="0"/>
              <a:t>CPR Sequence: CAB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3D9E790-B1E8-4A36-B1DF-5C2523FED7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005977"/>
              </p:ext>
            </p:extLst>
          </p:nvPr>
        </p:nvGraphicFramePr>
        <p:xfrm>
          <a:off x="1969477" y="886266"/>
          <a:ext cx="8525020" cy="52603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7108">
                  <a:extLst>
                    <a:ext uri="{9D8B030D-6E8A-4147-A177-3AD203B41FA5}">
                      <a16:colId xmlns:a16="http://schemas.microsoft.com/office/drawing/2014/main" val="388527555"/>
                    </a:ext>
                  </a:extLst>
                </a:gridCol>
                <a:gridCol w="1519310">
                  <a:extLst>
                    <a:ext uri="{9D8B030D-6E8A-4147-A177-3AD203B41FA5}">
                      <a16:colId xmlns:a16="http://schemas.microsoft.com/office/drawing/2014/main" val="3814464657"/>
                    </a:ext>
                  </a:extLst>
                </a:gridCol>
                <a:gridCol w="5528602">
                  <a:extLst>
                    <a:ext uri="{9D8B030D-6E8A-4147-A177-3AD203B41FA5}">
                      <a16:colId xmlns:a16="http://schemas.microsoft.com/office/drawing/2014/main" val="3807026249"/>
                    </a:ext>
                  </a:extLst>
                </a:gridCol>
              </a:tblGrid>
              <a:tr h="300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Step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Key Considerations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1266036"/>
                  </a:ext>
                </a:extLst>
              </a:tr>
              <a:tr h="1646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 Compressions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Perform chest compressions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Place heel of one hand on the center of the chest, interlace fingers.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Depth: 5–6 cm (2 inches).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Rate: 100–120 compressions/min.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Allow full chest recoil after each compression.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Continue cycles of 30 compressions.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7526766"/>
                  </a:ext>
                </a:extLst>
              </a:tr>
              <a:tr h="1646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Airway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Open the airway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Position the victim on their back on a firm surface.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Perform head tilt-chin lift.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Check for normal breathing (LOOK, LISTEN, FEEL) within 10 seconds.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Avoid assuming gasping is normal breathing.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3221434"/>
                  </a:ext>
                </a:extLst>
              </a:tr>
              <a:tr h="1667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Breathing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Deliver rescue breaths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 Perform mouth-to-mouth (or mouth-to-nose if mouth is injured).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Pinch nostrils, seal mouth and give 2 breaths.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Observe chest rise; if it fails, repeat head tilt-chin lift.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Resume 30 compressions after 2 breaths.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Ratio remains 30:2 for single or two-person CPR.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1484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666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BB49F-C234-4FFF-904A-DEFE21E29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F73E0-4796-4E65-A206-870B3265F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109">
            <a:extLst>
              <a:ext uri="{FF2B5EF4-FFF2-40B4-BE49-F238E27FC236}">
                <a16:creationId xmlns:a16="http://schemas.microsoft.com/office/drawing/2014/main" id="{5B8DC072-6924-47BC-BFDF-AB1B24F989D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7632" y="348933"/>
            <a:ext cx="4356735" cy="6160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9491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F43F9-FE6F-4A2A-839C-E1E526C11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Safety &amp; Infection Prevention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1DD75-35C6-4D8F-91B1-6976C74E1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Wear gloves / mask if available</a:t>
            </a:r>
          </a:p>
          <a:p>
            <a:pPr lvl="0"/>
            <a:r>
              <a:rPr lang="en-US" dirty="0"/>
              <a:t>Ensure area is safe</a:t>
            </a:r>
          </a:p>
          <a:p>
            <a:pPr lvl="0"/>
            <a:r>
              <a:rPr lang="en-US" dirty="0"/>
              <a:t>Use barrier device (pocket mask)</a:t>
            </a:r>
          </a:p>
          <a:p>
            <a:pPr lvl="0"/>
            <a:r>
              <a:rPr lang="en-US" dirty="0"/>
              <a:t>Avoid unnecessary interruptions</a:t>
            </a:r>
          </a:p>
          <a:p>
            <a:pPr lvl="0"/>
            <a:r>
              <a:rPr lang="en-US" dirty="0"/>
              <a:t>Maintain universal precautions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783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60352-441B-43A7-9DFA-377C0DD0A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Practical Session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4880F-9806-42FF-AAAD-5A97BC033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Hand placement drills</a:t>
            </a:r>
          </a:p>
          <a:p>
            <a:pPr lvl="0"/>
            <a:r>
              <a:rPr lang="en-US" dirty="0"/>
              <a:t>Compression rhythm practice</a:t>
            </a:r>
          </a:p>
          <a:p>
            <a:pPr lvl="0"/>
            <a:r>
              <a:rPr lang="en-US" dirty="0"/>
              <a:t>Airway opening on mannequins</a:t>
            </a:r>
          </a:p>
          <a:p>
            <a:pPr lvl="0"/>
            <a:r>
              <a:rPr lang="en-US" dirty="0"/>
              <a:t>Rescue breathing demonstration</a:t>
            </a:r>
          </a:p>
          <a:p>
            <a:pPr lvl="0"/>
            <a:r>
              <a:rPr lang="en-US" dirty="0"/>
              <a:t>Group rotation exercise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337699-E672-4913-8B49-39C2AA4CDC2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702" y="3983064"/>
            <a:ext cx="2324687" cy="1701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3E98B8-2ADA-49D1-92AA-616F357E893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702" y="2015733"/>
            <a:ext cx="2235787" cy="1749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0112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299E1-4590-4A3B-BD46-AC4C2ACA9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CAB FLOWCHART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DE30-53B9-46AF-8481-AAFA407A4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	🟥 COMPRESSIONS (30)</a:t>
            </a:r>
          </a:p>
          <a:p>
            <a:pPr marL="0" indent="0">
              <a:buNone/>
            </a:pPr>
            <a:r>
              <a:rPr lang="en-US" dirty="0"/>
              <a:t>   	     	  ↓</a:t>
            </a:r>
          </a:p>
          <a:p>
            <a:pPr marL="0" indent="0">
              <a:buNone/>
            </a:pPr>
            <a:r>
              <a:rPr lang="en-US" dirty="0"/>
              <a:t>       	🟦 AIRWAY OPENING</a:t>
            </a:r>
          </a:p>
          <a:p>
            <a:pPr marL="0" indent="0">
              <a:buNone/>
            </a:pPr>
            <a:r>
              <a:rPr lang="en-US" dirty="0"/>
              <a:t>               	  ↓</a:t>
            </a:r>
          </a:p>
          <a:p>
            <a:pPr marL="0" indent="0">
              <a:buNone/>
            </a:pPr>
            <a:r>
              <a:rPr lang="en-US" dirty="0"/>
              <a:t>        	🟩 RESCUE BREATHS (2)</a:t>
            </a:r>
          </a:p>
          <a:p>
            <a:pPr marL="0" indent="0">
              <a:buNone/>
            </a:pPr>
            <a:r>
              <a:rPr lang="en-US" dirty="0"/>
              <a:t>               	  ↓</a:t>
            </a:r>
          </a:p>
          <a:p>
            <a:pPr marL="0" indent="0">
              <a:buNone/>
            </a:pPr>
            <a:r>
              <a:rPr lang="en-US" dirty="0"/>
              <a:t>        	🔁 REPEAT 30 : 2</a:t>
            </a:r>
          </a:p>
          <a:p>
            <a:pPr marL="0" indent="0">
              <a:buNone/>
            </a:pPr>
            <a:r>
              <a:rPr lang="en-US" dirty="0"/>
              <a:t>               	  ↓</a:t>
            </a:r>
          </a:p>
          <a:p>
            <a:pPr marL="0" indent="0">
              <a:buNone/>
            </a:pPr>
            <a:r>
              <a:rPr lang="en-US" dirty="0"/>
              <a:t>         	📞 UNTIL HELP ARRIVES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394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9258C-3744-4D67-8DD3-B8510B6C4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	Adult vs Child vs Infant CPR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2E0DE-56BD-481D-904D-1E08CD3FA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6412" y="1853754"/>
            <a:ext cx="7527388" cy="433603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ADULT</a:t>
            </a:r>
            <a:endParaRPr lang="en-US" dirty="0"/>
          </a:p>
          <a:p>
            <a:pPr lvl="1"/>
            <a:r>
              <a:rPr lang="en-US" dirty="0"/>
              <a:t>Two hands</a:t>
            </a:r>
          </a:p>
          <a:p>
            <a:pPr lvl="1"/>
            <a:r>
              <a:rPr lang="en-US" dirty="0"/>
              <a:t>Depth </a:t>
            </a:r>
            <a:r>
              <a:rPr lang="en-US" b="1" dirty="0"/>
              <a:t>5–6 cm</a:t>
            </a:r>
            <a:endParaRPr lang="en-US" dirty="0"/>
          </a:p>
          <a:p>
            <a:pPr lvl="1"/>
            <a:r>
              <a:rPr lang="en-US" dirty="0"/>
              <a:t>Full force compressions</a:t>
            </a:r>
          </a:p>
          <a:p>
            <a:pPr marL="0" indent="0">
              <a:buNone/>
            </a:pPr>
            <a:r>
              <a:rPr lang="en-US" b="1" dirty="0"/>
              <a:t>CHILD</a:t>
            </a:r>
            <a:endParaRPr lang="en-US" dirty="0"/>
          </a:p>
          <a:p>
            <a:pPr lvl="1"/>
            <a:r>
              <a:rPr lang="en-US" dirty="0"/>
              <a:t>One hand</a:t>
            </a:r>
          </a:p>
          <a:p>
            <a:pPr lvl="1"/>
            <a:r>
              <a:rPr lang="en-US" dirty="0"/>
              <a:t>Moderate depth</a:t>
            </a:r>
          </a:p>
          <a:p>
            <a:pPr lvl="1"/>
            <a:r>
              <a:rPr lang="en-US" dirty="0"/>
              <a:t>Slightly slower force</a:t>
            </a:r>
          </a:p>
          <a:p>
            <a:pPr marL="0" indent="0">
              <a:buNone/>
            </a:pPr>
            <a:r>
              <a:rPr lang="en-US" b="1" dirty="0"/>
              <a:t>INFANT</a:t>
            </a:r>
            <a:endParaRPr lang="en-US" dirty="0"/>
          </a:p>
          <a:p>
            <a:pPr lvl="1"/>
            <a:r>
              <a:rPr lang="en-US" dirty="0"/>
              <a:t>Two-finger technique</a:t>
            </a:r>
          </a:p>
          <a:p>
            <a:pPr lvl="1"/>
            <a:r>
              <a:rPr lang="en-US" dirty="0"/>
              <a:t>Very gentle compressions</a:t>
            </a:r>
          </a:p>
          <a:p>
            <a:pPr lvl="1"/>
            <a:r>
              <a:rPr lang="en-US" dirty="0"/>
              <a:t>Depth </a:t>
            </a:r>
            <a:r>
              <a:rPr lang="en-US" b="1" dirty="0"/>
              <a:t>4 cm</a:t>
            </a:r>
            <a:r>
              <a:rPr lang="en-US" dirty="0"/>
              <a:t> (⅓ chest)</a:t>
            </a:r>
          </a:p>
          <a:p>
            <a:pPr lvl="1"/>
            <a:r>
              <a:rPr lang="en-US" dirty="0"/>
              <a:t>Cover nose + mouth for breaths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616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6C5D7-4059-4775-A73A-4A619C85B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PHC Staff CPR Responsibilities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D61B4-5C18-4CEF-B13C-502BE0A92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Start CPR immediately</a:t>
            </a:r>
          </a:p>
          <a:p>
            <a:pPr lvl="0"/>
            <a:r>
              <a:rPr lang="en-US" dirty="0"/>
              <a:t>Ensure safety of scene &amp; victims</a:t>
            </a:r>
          </a:p>
          <a:p>
            <a:pPr lvl="0"/>
            <a:r>
              <a:rPr lang="en-US" dirty="0"/>
              <a:t>Guide bystanders / CERT members</a:t>
            </a:r>
          </a:p>
          <a:p>
            <a:pPr lvl="0"/>
            <a:r>
              <a:rPr lang="en-US" dirty="0"/>
              <a:t>Maintain infection control</a:t>
            </a:r>
          </a:p>
          <a:p>
            <a:pPr lvl="0"/>
            <a:r>
              <a:rPr lang="en-US" dirty="0"/>
              <a:t>Coordinate emergency response</a:t>
            </a:r>
          </a:p>
          <a:p>
            <a:pPr lvl="0"/>
            <a:r>
              <a:rPr lang="en-US" dirty="0"/>
              <a:t>Use AED if available</a:t>
            </a:r>
          </a:p>
          <a:p>
            <a:pPr lvl="0"/>
            <a:r>
              <a:rPr lang="en-US" dirty="0"/>
              <a:t>Continue until advanced help arrives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121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FD8C2-7CB2-447F-A197-01DEC6357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Key Takeaways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78662-71AF-42B8-AFBD-61ECF6737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CAB saves lives</a:t>
            </a:r>
          </a:p>
          <a:p>
            <a:pPr lvl="0"/>
            <a:r>
              <a:rPr lang="en-US" dirty="0"/>
              <a:t>Early compressions = higher survival</a:t>
            </a:r>
          </a:p>
          <a:p>
            <a:pPr lvl="0"/>
            <a:r>
              <a:rPr lang="en-US" dirty="0"/>
              <a:t>Proper technique is essential</a:t>
            </a:r>
          </a:p>
          <a:p>
            <a:pPr lvl="0"/>
            <a:r>
              <a:rPr lang="en-US" dirty="0"/>
              <a:t>Adapt CPR to age group</a:t>
            </a:r>
          </a:p>
          <a:p>
            <a:pPr lvl="0"/>
            <a:r>
              <a:rPr lang="en-US" dirty="0"/>
              <a:t>Practice improves readiness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951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5FC1E-7CDB-4C61-A981-138B2AB74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E5C74-D1EF-4FB0-B300-70AE8214F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challenges occur during compressions?</a:t>
            </a:r>
          </a:p>
          <a:p>
            <a:pPr lvl="0"/>
            <a:r>
              <a:rPr lang="en-US" dirty="0"/>
              <a:t>How confident are you in identifying arrest?</a:t>
            </a:r>
          </a:p>
          <a:p>
            <a:pPr lvl="0"/>
            <a:r>
              <a:rPr lang="en-US" dirty="0"/>
              <a:t>How do you maintain your safety?</a:t>
            </a:r>
          </a:p>
          <a:p>
            <a:pPr lvl="0"/>
            <a:r>
              <a:rPr lang="en-US" dirty="0"/>
              <a:t>How would you manage CPR for multiple victims?</a:t>
            </a:r>
          </a:p>
          <a:p>
            <a:pPr lvl="0"/>
            <a:r>
              <a:rPr lang="en-US" dirty="0"/>
              <a:t>How can you teach CPR to the community?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51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197" y="259905"/>
            <a:ext cx="10846191" cy="876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</a:rPr>
              <a:t>MODULE TWO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b="1" dirty="0">
                <a:solidFill>
                  <a:srgbClr val="002060"/>
                </a:solidFill>
              </a:rPr>
              <a:t>FIRST AID MANAGEMENT IN EMERGENCIES AT PRIMARY HEALTHCARE LEVEL</a:t>
            </a:r>
            <a:br>
              <a:rPr lang="en-US" sz="2700" b="1" dirty="0"/>
            </a:br>
            <a:br>
              <a:rPr lang="en-US" sz="2700" b="1" dirty="0"/>
            </a:br>
            <a:r>
              <a:rPr lang="en-US" sz="2200" b="1" dirty="0">
                <a:solidFill>
                  <a:srgbClr val="00B050"/>
                </a:solidFill>
              </a:rPr>
              <a:t>SESSION 2.3: CARDIO PULMONARY RESUSCITATION (CPR) AT PHC LEVEL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871" y="1990900"/>
            <a:ext cx="4290255" cy="38897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38BA0-D711-4BD4-8D5F-C01415C7D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B5E15-85E3-4130-A71A-3A8BA930A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CPR is performed when </a:t>
            </a:r>
            <a:r>
              <a:rPr lang="en-US" b="1" dirty="0"/>
              <a:t>breathing or heartbeat stops</a:t>
            </a:r>
            <a:endParaRPr lang="en-US" dirty="0"/>
          </a:p>
          <a:p>
            <a:pPr lvl="0"/>
            <a:r>
              <a:rPr lang="en-US" dirty="0"/>
              <a:t>Follows updated </a:t>
            </a:r>
            <a:r>
              <a:rPr lang="en-US" b="1" dirty="0"/>
              <a:t>CAB sequence</a:t>
            </a:r>
            <a:r>
              <a:rPr lang="en-US" dirty="0"/>
              <a:t> → Compressions → Airway → Breathing</a:t>
            </a:r>
          </a:p>
          <a:p>
            <a:pPr lvl="0"/>
            <a:r>
              <a:rPr lang="en-US" dirty="0"/>
              <a:t>Early CPR </a:t>
            </a:r>
            <a:r>
              <a:rPr lang="en-US" b="1" dirty="0"/>
              <a:t>doubles survival chances</a:t>
            </a:r>
            <a:endParaRPr lang="en-US" dirty="0"/>
          </a:p>
          <a:p>
            <a:pPr lvl="0"/>
            <a:r>
              <a:rPr lang="en-US" dirty="0"/>
              <a:t>Essential skill for </a:t>
            </a:r>
            <a:r>
              <a:rPr lang="en-US" b="1" dirty="0"/>
              <a:t>PHC emergency response teams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183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A04AA-4AD2-4E2E-87A8-1B01AEAAB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Objectives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88A9F-1393-4EF1-8271-63AAA2820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lvl="1"/>
            <a:r>
              <a:rPr lang="en-US" dirty="0"/>
              <a:t>Understand CPR’s critical role</a:t>
            </a:r>
          </a:p>
          <a:p>
            <a:pPr lvl="1"/>
            <a:r>
              <a:rPr lang="en-US" dirty="0"/>
              <a:t>Recognize CAB sequence</a:t>
            </a:r>
          </a:p>
          <a:p>
            <a:pPr lvl="1"/>
            <a:r>
              <a:rPr lang="en-US" dirty="0"/>
              <a:t>Perform correct chest compressions</a:t>
            </a:r>
          </a:p>
          <a:p>
            <a:pPr lvl="1"/>
            <a:r>
              <a:rPr lang="en-US" dirty="0"/>
              <a:t>Maintain open airway (Head tilt–chin lift)</a:t>
            </a:r>
          </a:p>
          <a:p>
            <a:pPr lvl="1"/>
            <a:r>
              <a:rPr lang="en-US" dirty="0"/>
              <a:t>Deliver effective rescue breaths</a:t>
            </a:r>
          </a:p>
          <a:p>
            <a:pPr lvl="1"/>
            <a:r>
              <a:rPr lang="en-US" dirty="0"/>
              <a:t>Adapt CPR for </a:t>
            </a:r>
            <a:r>
              <a:rPr lang="en-US" b="1" dirty="0"/>
              <a:t>adult, child, infant</a:t>
            </a:r>
            <a:endParaRPr lang="en-US" dirty="0"/>
          </a:p>
          <a:p>
            <a:pPr lvl="1"/>
            <a:r>
              <a:rPr lang="en-US" dirty="0"/>
              <a:t>Follow infection control &amp; safety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20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E4E88-6685-40CE-B27C-F67518B43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Assessing the Victim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545DE-B5F0-40BB-838D-64BD40ADF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Check </a:t>
            </a:r>
            <a:r>
              <a:rPr lang="en-US" b="1" dirty="0"/>
              <a:t>responsiveness</a:t>
            </a:r>
            <a:r>
              <a:rPr lang="en-US" dirty="0"/>
              <a:t>: “Are you OK?”</a:t>
            </a:r>
          </a:p>
          <a:p>
            <a:pPr lvl="0"/>
            <a:r>
              <a:rPr lang="en-US" dirty="0"/>
              <a:t>Call </a:t>
            </a:r>
            <a:r>
              <a:rPr lang="en-US" b="1" dirty="0"/>
              <a:t>1122 / ambulance</a:t>
            </a:r>
            <a:r>
              <a:rPr lang="en-US" dirty="0"/>
              <a:t> if unresponsive</a:t>
            </a:r>
          </a:p>
          <a:p>
            <a:pPr lvl="0"/>
            <a:r>
              <a:rPr lang="en-US" dirty="0"/>
              <a:t>Check </a:t>
            </a:r>
            <a:r>
              <a:rPr lang="en-US" b="1" dirty="0"/>
              <a:t>carotid pulse for 6 seconds ×10</a:t>
            </a:r>
            <a:endParaRPr lang="en-US" dirty="0"/>
          </a:p>
          <a:p>
            <a:pPr lvl="0"/>
            <a:r>
              <a:rPr lang="en-US" dirty="0"/>
              <a:t>Observe </a:t>
            </a:r>
            <a:r>
              <a:rPr lang="en-US" b="1" dirty="0"/>
              <a:t>chest movement</a:t>
            </a:r>
            <a:endParaRPr lang="en-US" dirty="0"/>
          </a:p>
          <a:p>
            <a:pPr lvl="0"/>
            <a:r>
              <a:rPr lang="en-US" dirty="0"/>
              <a:t>If </a:t>
            </a:r>
            <a:r>
              <a:rPr lang="en-US" b="1" dirty="0"/>
              <a:t>no pulse + no breathing → begin CPR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03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CEC11-6A7B-4D59-BC36-A5DA6C932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CAB Sequence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E75E8-D326-4EE4-ABD9-4FF8EED04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 – Compressions</a:t>
            </a:r>
            <a:br>
              <a:rPr lang="en-US" dirty="0"/>
            </a:br>
            <a:r>
              <a:rPr lang="en-US" b="1" dirty="0"/>
              <a:t>A – Airway</a:t>
            </a:r>
            <a:br>
              <a:rPr lang="en-US" dirty="0"/>
            </a:br>
            <a:r>
              <a:rPr lang="en-US" b="1" dirty="0"/>
              <a:t>B – Breathing</a:t>
            </a:r>
            <a:br>
              <a:rPr lang="en-US" dirty="0"/>
            </a:br>
            <a:r>
              <a:rPr lang="en-US" dirty="0"/>
              <a:t>Maintain standard CPR ratio: </a:t>
            </a:r>
            <a:r>
              <a:rPr lang="en-US" b="1" dirty="0"/>
              <a:t>30 compressions : 2 breaths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888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8C2BC-3D21-4DC0-89F5-7DDEAE88F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C: Chest Compressions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9167C-9024-45A9-A599-455C12F3D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Depth: </a:t>
            </a:r>
            <a:r>
              <a:rPr lang="en-US" b="1" dirty="0"/>
              <a:t>5–6 cm</a:t>
            </a:r>
            <a:endParaRPr lang="en-US" dirty="0"/>
          </a:p>
          <a:p>
            <a:pPr lvl="0"/>
            <a:r>
              <a:rPr lang="en-US" dirty="0"/>
              <a:t>Rate: </a:t>
            </a:r>
            <a:r>
              <a:rPr lang="en-US" b="1" dirty="0"/>
              <a:t>100–120/min</a:t>
            </a:r>
            <a:endParaRPr lang="en-US" dirty="0"/>
          </a:p>
          <a:p>
            <a:pPr lvl="0"/>
            <a:r>
              <a:rPr lang="en-US" dirty="0"/>
              <a:t>Full chest recoil</a:t>
            </a:r>
          </a:p>
          <a:p>
            <a:pPr lvl="0"/>
            <a:r>
              <a:rPr lang="en-US" dirty="0"/>
              <a:t>Hands interlocked, elbows straight</a:t>
            </a:r>
          </a:p>
          <a:p>
            <a:pPr lvl="0"/>
            <a:r>
              <a:rPr lang="en-US" dirty="0"/>
              <a:t>Switch rescuers every </a:t>
            </a:r>
            <a:r>
              <a:rPr lang="en-US" b="1" dirty="0"/>
              <a:t>2 minutes</a:t>
            </a:r>
            <a:endParaRPr lang="en-US" dirty="0"/>
          </a:p>
          <a:p>
            <a:endParaRPr lang="en-US" dirty="0"/>
          </a:p>
        </p:txBody>
      </p:sp>
      <p:pic>
        <p:nvPicPr>
          <p:cNvPr id="6" name="Image 248">
            <a:extLst>
              <a:ext uri="{FF2B5EF4-FFF2-40B4-BE49-F238E27FC236}">
                <a16:creationId xmlns:a16="http://schemas.microsoft.com/office/drawing/2014/main" id="{2D3CB038-4C37-48A3-B780-8CCF0183DF6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070" y="2242185"/>
            <a:ext cx="3300730" cy="2406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1548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1DF4C-9FFA-4B3B-AC18-C2906ED41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0A3C17E-B000-4FB9-80BB-84869E5FC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5062170"/>
              </p:ext>
            </p:extLst>
          </p:nvPr>
        </p:nvGraphicFramePr>
        <p:xfrm>
          <a:off x="1694307" y="2027758"/>
          <a:ext cx="9117818" cy="297648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222226">
                  <a:extLst>
                    <a:ext uri="{9D8B030D-6E8A-4147-A177-3AD203B41FA5}">
                      <a16:colId xmlns:a16="http://schemas.microsoft.com/office/drawing/2014/main" val="2039515628"/>
                    </a:ext>
                  </a:extLst>
                </a:gridCol>
                <a:gridCol w="2895592">
                  <a:extLst>
                    <a:ext uri="{9D8B030D-6E8A-4147-A177-3AD203B41FA5}">
                      <a16:colId xmlns:a16="http://schemas.microsoft.com/office/drawing/2014/main" val="572730943"/>
                    </a:ext>
                  </a:extLst>
                </a:gridCol>
              </a:tblGrid>
              <a:tr h="297648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Symbol" panose="05050102010706020507" pitchFamily="18" charset="2"/>
                        <a:buChar char=""/>
                        <a:tabLst>
                          <a:tab pos="296545" algn="l"/>
                        </a:tabLst>
                      </a:pPr>
                      <a:endParaRPr lang="en-US" sz="1600" spc="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Symbol" panose="05050102010706020507" pitchFamily="18" charset="2"/>
                        <a:buChar char=""/>
                        <a:tabLst>
                          <a:tab pos="296545" algn="l"/>
                        </a:tabLst>
                      </a:pPr>
                      <a:r>
                        <a:rPr lang="en-US" sz="1600" spc="0" dirty="0">
                          <a:effectLst/>
                        </a:rPr>
                        <a:t>The</a:t>
                      </a:r>
                      <a:r>
                        <a:rPr lang="en-US" sz="1600" spc="-2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depth</a:t>
                      </a:r>
                      <a:r>
                        <a:rPr lang="en-US" sz="1600" spc="-2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of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compressions</a:t>
                      </a:r>
                      <a:r>
                        <a:rPr lang="en-US" sz="1600" spc="-2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should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be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at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least</a:t>
                      </a:r>
                      <a:r>
                        <a:rPr lang="en-US" sz="1600" spc="-2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5-6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cm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(2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inches)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-50" dirty="0">
                          <a:effectLst/>
                        </a:rPr>
                        <a:t>-</a:t>
                      </a:r>
                      <a:endParaRPr lang="en-US" sz="1600" spc="0" dirty="0">
                        <a:effectLst/>
                      </a:endParaRPr>
                    </a:p>
                    <a:p>
                      <a:pPr marL="296545" marR="0">
                        <a:lnSpc>
                          <a:spcPct val="11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Remember: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2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hands,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2</a:t>
                      </a:r>
                      <a:r>
                        <a:rPr lang="en-US" sz="1600" spc="-10" dirty="0">
                          <a:effectLst/>
                        </a:rPr>
                        <a:t> inches.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436880" lvl="0" indent="-342900">
                        <a:lnSpc>
                          <a:spcPct val="116000"/>
                        </a:lnSpc>
                        <a:spcBef>
                          <a:spcPts val="1335"/>
                        </a:spcBef>
                        <a:spcAft>
                          <a:spcPts val="0"/>
                        </a:spcAft>
                        <a:buSzPts val="1100"/>
                        <a:buFont typeface="Symbol" panose="05050102010706020507" pitchFamily="18" charset="2"/>
                        <a:buChar char=""/>
                        <a:tabLst>
                          <a:tab pos="296545" algn="l"/>
                        </a:tabLst>
                      </a:pPr>
                      <a:r>
                        <a:rPr lang="en-US" sz="1600" spc="0" dirty="0">
                          <a:effectLst/>
                        </a:rPr>
                        <a:t>Count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aloud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as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you</a:t>
                      </a:r>
                      <a:r>
                        <a:rPr lang="en-US" sz="1600" spc="-2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compress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30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times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at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the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rate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of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about</a:t>
                      </a:r>
                      <a:r>
                        <a:rPr lang="en-US" sz="1600" spc="-1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3 compressions for every 2 seconds or approximately 100 compressions per minute.</a:t>
                      </a:r>
                    </a:p>
                    <a:p>
                      <a:pPr marL="0" marR="0">
                        <a:lnSpc>
                          <a:spcPct val="116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342900" marR="0" lvl="0" indent="-342900">
                        <a:lnSpc>
                          <a:spcPct val="11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Symbol" panose="05050102010706020507" pitchFamily="18" charset="2"/>
                        <a:buChar char=""/>
                        <a:tabLst>
                          <a:tab pos="296545" algn="l"/>
                        </a:tabLst>
                      </a:pPr>
                      <a:r>
                        <a:rPr lang="en-US" sz="1600" spc="0" dirty="0">
                          <a:effectLst/>
                        </a:rPr>
                        <a:t>Continue</a:t>
                      </a:r>
                      <a:r>
                        <a:rPr lang="en-US" sz="1600" spc="-3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with</a:t>
                      </a:r>
                      <a:r>
                        <a:rPr lang="en-US" sz="1600" spc="-2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2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breaths</a:t>
                      </a:r>
                      <a:r>
                        <a:rPr lang="en-US" sz="1600" spc="-3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and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30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pumps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until</a:t>
                      </a:r>
                      <a:r>
                        <a:rPr lang="en-US" sz="1600" spc="-15" dirty="0">
                          <a:effectLst/>
                        </a:rPr>
                        <a:t> </a:t>
                      </a:r>
                      <a:r>
                        <a:rPr lang="en-US" sz="1600" spc="0" dirty="0">
                          <a:effectLst/>
                        </a:rPr>
                        <a:t>help</a:t>
                      </a:r>
                      <a:r>
                        <a:rPr lang="en-US" sz="1600" spc="-20" dirty="0">
                          <a:effectLst/>
                        </a:rPr>
                        <a:t> </a:t>
                      </a:r>
                      <a:r>
                        <a:rPr lang="en-US" sz="1600" spc="-10" dirty="0">
                          <a:effectLst/>
                        </a:rPr>
                        <a:t>arrives</a:t>
                      </a:r>
                      <a:endParaRPr lang="en-US" sz="1600" spc="0" dirty="0">
                        <a:effectLst/>
                        <a:latin typeface="Calibri" panose="020F0502020204030204" pitchFamily="34" charset="0"/>
                        <a:ea typeface="Symbol" panose="05050102010706020507" pitchFamily="18" charset="2"/>
                        <a:cs typeface="Symbol" panose="05050102010706020507" pitchFamily="18" charset="2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675" marR="0">
                        <a:lnSpc>
                          <a:spcPct val="11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93478997"/>
                  </a:ext>
                </a:extLst>
              </a:tr>
            </a:tbl>
          </a:graphicData>
        </a:graphic>
      </p:graphicFrame>
      <p:pic>
        <p:nvPicPr>
          <p:cNvPr id="9" name="Image 246" descr="Related image">
            <a:extLst>
              <a:ext uri="{FF2B5EF4-FFF2-40B4-BE49-F238E27FC236}">
                <a16:creationId xmlns:a16="http://schemas.microsoft.com/office/drawing/2014/main" id="{83981B52-D3EA-464E-B40C-ABB739987D4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270" y="2499611"/>
            <a:ext cx="2581168" cy="211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24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FEC77-140A-4869-9A7B-D2BD680AC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A: Airway (Head Tilt–Chin Lift)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B4C7A-C295-4D7F-B48F-E0F22F0DE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Place patient on </a:t>
            </a:r>
            <a:r>
              <a:rPr lang="en-US" b="1" dirty="0"/>
              <a:t>firm surface</a:t>
            </a:r>
            <a:endParaRPr lang="en-US" dirty="0"/>
          </a:p>
          <a:p>
            <a:pPr lvl="0"/>
            <a:r>
              <a:rPr lang="en-US" dirty="0"/>
              <a:t>One hand on forehead → tilt head</a:t>
            </a:r>
          </a:p>
          <a:p>
            <a:pPr lvl="0"/>
            <a:r>
              <a:rPr lang="en-US" dirty="0"/>
              <a:t>Fingers under chin → lift</a:t>
            </a:r>
          </a:p>
          <a:p>
            <a:pPr lvl="0"/>
            <a:r>
              <a:rPr lang="en-US" dirty="0"/>
              <a:t>Look, Listen, Feel for breathing (</a:t>
            </a:r>
            <a:r>
              <a:rPr lang="en-US" b="1" dirty="0"/>
              <a:t>≤10 sec</a:t>
            </a:r>
            <a:r>
              <a:rPr lang="en-US" dirty="0"/>
              <a:t>)</a:t>
            </a:r>
          </a:p>
          <a:p>
            <a:pPr lvl="0"/>
            <a:r>
              <a:rPr lang="en-US" i="1" dirty="0"/>
              <a:t>Gasping is NOT normal breathing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 249" descr="Related image">
            <a:extLst>
              <a:ext uri="{FF2B5EF4-FFF2-40B4-BE49-F238E27FC236}">
                <a16:creationId xmlns:a16="http://schemas.microsoft.com/office/drawing/2014/main" id="{40FDAB0A-3680-4BD1-ABFB-25CA0B70175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270" y="2374900"/>
            <a:ext cx="2792730" cy="210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9633257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133</TotalTime>
  <Words>748</Words>
  <Application>Microsoft Office PowerPoint</Application>
  <PresentationFormat>Widescreen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Aptos</vt:lpstr>
      <vt:lpstr>Arial</vt:lpstr>
      <vt:lpstr>Calibri</vt:lpstr>
      <vt:lpstr>Gill Sans MT</vt:lpstr>
      <vt:lpstr>Symbol</vt:lpstr>
      <vt:lpstr>Times New Roman</vt:lpstr>
      <vt:lpstr>Gallery</vt:lpstr>
      <vt:lpstr>PowerPoint Presentation</vt:lpstr>
      <vt:lpstr>MODULE TWO FIRST AID MANAGEMENT IN EMERGENCIES AT PRIMARY HEALTHCARE LEVEL  SESSION 2.3: CARDIO PULMONARY RESUSCITATION (CPR) AT PHC LEVEL   </vt:lpstr>
      <vt:lpstr>Introduction</vt:lpstr>
      <vt:lpstr>Session Objectives </vt:lpstr>
      <vt:lpstr>Assessing the Victim</vt:lpstr>
      <vt:lpstr>CAB Sequence Overview</vt:lpstr>
      <vt:lpstr>C: Chest Compressions</vt:lpstr>
      <vt:lpstr>PowerPoint Presentation</vt:lpstr>
      <vt:lpstr>A: Airway (Head Tilt–Chin Lift) </vt:lpstr>
      <vt:lpstr>B: Breathing</vt:lpstr>
      <vt:lpstr>CPR Sequence: CAB</vt:lpstr>
      <vt:lpstr>PowerPoint Presentation</vt:lpstr>
      <vt:lpstr>Safety &amp; Infection Prevention</vt:lpstr>
      <vt:lpstr>Practical Session Overview</vt:lpstr>
      <vt:lpstr>CAB FLOWCHART </vt:lpstr>
      <vt:lpstr> Adult vs Child vs Infant CPR </vt:lpstr>
      <vt:lpstr>PHC Staff CPR Responsibilities </vt:lpstr>
      <vt:lpstr>Key Takeaways</vt:lpstr>
      <vt:lpstr>Reflection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5</cp:revision>
  <dcterms:created xsi:type="dcterms:W3CDTF">2025-11-22T16:28:43Z</dcterms:created>
  <dcterms:modified xsi:type="dcterms:W3CDTF">2025-11-23T09:53:48Z</dcterms:modified>
</cp:coreProperties>
</file>